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2" r:id="rId1"/>
  </p:sldMasterIdLst>
  <p:sldIdLst>
    <p:sldId id="256" r:id="rId2"/>
    <p:sldId id="257" r:id="rId3"/>
    <p:sldId id="260" r:id="rId4"/>
    <p:sldId id="259" r:id="rId5"/>
    <p:sldId id="269" r:id="rId6"/>
    <p:sldId id="273" r:id="rId7"/>
    <p:sldId id="270" r:id="rId8"/>
    <p:sldId id="263" r:id="rId9"/>
    <p:sldId id="267" r:id="rId10"/>
    <p:sldId id="268" r:id="rId11"/>
    <p:sldId id="271" r:id="rId12"/>
    <p:sldId id="266" r:id="rId13"/>
    <p:sldId id="265" r:id="rId14"/>
    <p:sldId id="264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0" autoAdjust="0"/>
    <p:restoredTop sz="94660"/>
  </p:normalViewPr>
  <p:slideViewPr>
    <p:cSldViewPr snapToGrid="0">
      <p:cViewPr>
        <p:scale>
          <a:sx n="75" d="100"/>
          <a:sy n="75" d="100"/>
        </p:scale>
        <p:origin x="-1112" y="-9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340388" y="5047394"/>
            <a:ext cx="97536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340388" y="4796819"/>
            <a:ext cx="97536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340388" y="4637685"/>
            <a:ext cx="97536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340388" y="4542559"/>
            <a:ext cx="97536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6416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0"/>
            <a:ext cx="78232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2" y="4246564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213" y="402265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6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0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3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2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3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79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340388" y="5047394"/>
            <a:ext cx="97536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340388" y="4796819"/>
            <a:ext cx="97536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340388" y="4637685"/>
            <a:ext cx="97536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340388" y="4542559"/>
            <a:ext cx="97536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6A4B53A7-3209-46A6-9454-F38EAC8F11E7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lexanderbader/forbes-billionaires-2021-30/version/3" TargetMode="External"/><Relationship Id="rId2" Type="http://schemas.openxmlformats.org/officeDocument/2006/relationships/hyperlink" Target="https://www.kaggle.com/roysouravcu/forbes-billionaires-of-2021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google.com/document/d/1JCnSdtQzhU7XK9pdG8AwAn8fc7UkFT1tGiuKjaySkRw/edit" TargetMode="External"/><Relationship Id="rId4" Type="http://schemas.openxmlformats.org/officeDocument/2006/relationships/hyperlink" Target="https://www.forbes.com/real-time-billionaire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CE3C5560-7A9C-489F-9148-18C5E1D0F0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043" y="590062"/>
            <a:ext cx="5309140" cy="2838938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/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 smtClean="0">
                <a:solidFill>
                  <a:schemeClr val="bg1"/>
                </a:solidFill>
              </a:rPr>
              <a:t>WORLD’S Billionaires</a:t>
            </a:r>
            <a:r>
              <a:rPr lang="en-US" sz="5400" dirty="0">
                <a:solidFill>
                  <a:schemeClr val="bg1"/>
                </a:solidFill>
              </a:rPr>
              <a:t/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/>
            </a:r>
            <a:br>
              <a:rPr lang="en-US" sz="5400" dirty="0">
                <a:solidFill>
                  <a:schemeClr val="bg1"/>
                </a:solidFill>
              </a:rPr>
            </a:br>
            <a:endParaRPr lang="en-AU" sz="5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BD368A3-9F36-43DB-AD45-F01F9F26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044" y="3739763"/>
            <a:ext cx="6133396" cy="2265595"/>
          </a:xfrm>
        </p:spPr>
        <p:txBody>
          <a:bodyPr>
            <a:norm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DATA ANALYSIS &amp; VISUALIZATION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PROJECT 2 – GROUP </a:t>
            </a:r>
            <a:r>
              <a:rPr lang="en-US" b="1" dirty="0" smtClean="0">
                <a:solidFill>
                  <a:schemeClr val="bg1"/>
                </a:solidFill>
              </a:rPr>
              <a:t>5</a:t>
            </a:r>
          </a:p>
          <a:p>
            <a:pPr algn="ctr"/>
            <a:r>
              <a:rPr lang="en-AU" b="1" dirty="0" smtClean="0">
                <a:solidFill>
                  <a:schemeClr val="bg1"/>
                </a:solidFill>
              </a:rPr>
              <a:t>DATE: 24/03/2022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80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Billionaires: Top first jobs and degrees of world's richest people">
            <a:extLst>
              <a:ext uri="{FF2B5EF4-FFF2-40B4-BE49-F238E27FC236}">
                <a16:creationId xmlns="" xmlns:a16="http://schemas.microsoft.com/office/drawing/2014/main" id="{D827FF1B-A0DF-4A3F-B65F-FBAFAB9B4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1960" r="21539" b="-3"/>
          <a:stretch/>
        </p:blipFill>
        <p:spPr bwMode="auto">
          <a:xfrm>
            <a:off x="7402277" y="341648"/>
            <a:ext cx="2926335" cy="2926335"/>
          </a:xfrm>
          <a:custGeom>
            <a:avLst/>
            <a:gdLst/>
            <a:ahLst/>
            <a:cxnLst/>
            <a:rect l="l" t="t" r="r" b="b"/>
            <a:pathLst>
              <a:path w="2537092" h="2537092">
                <a:moveTo>
                  <a:pt x="1268546" y="0"/>
                </a:moveTo>
                <a:cubicBezTo>
                  <a:pt x="1969145" y="0"/>
                  <a:pt x="2537092" y="567947"/>
                  <a:pt x="2537092" y="1268546"/>
                </a:cubicBezTo>
                <a:cubicBezTo>
                  <a:pt x="2537092" y="1969145"/>
                  <a:pt x="1969145" y="2537092"/>
                  <a:pt x="1268546" y="2537092"/>
                </a:cubicBezTo>
                <a:cubicBezTo>
                  <a:pt x="567947" y="2537092"/>
                  <a:pt x="0" y="1969145"/>
                  <a:pt x="0" y="1268546"/>
                </a:cubicBezTo>
                <a:cubicBezTo>
                  <a:pt x="0" y="567947"/>
                  <a:pt x="567947" y="0"/>
                  <a:pt x="12685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Connector 85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301262" y="348489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836425" y="5436655"/>
            <a:ext cx="151536" cy="15153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1245175" y="5896734"/>
            <a:ext cx="108625" cy="1086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0554288" y="6038004"/>
            <a:ext cx="95759" cy="957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C74E3865-F14A-4AAC-ADBC-5E7FE7666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652" r="16613" b="1"/>
          <a:stretch/>
        </p:blipFill>
        <p:spPr bwMode="auto">
          <a:xfrm>
            <a:off x="8465226" y="3267983"/>
            <a:ext cx="3726773" cy="3590017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2063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1B787A8-0D67-4B7E-9B48-86BD906AB6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F9CBE3F-79A8-4F8F-88D9-DAD03D0D28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311"/>
            <a:ext cx="1219200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 smtClean="0">
                <a:solidFill>
                  <a:schemeClr val="bg1"/>
                </a:solidFill>
              </a:rPr>
              <a:t>USABILITY &amp; ACKNOWLEDGEMENT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69454" y="5861310"/>
            <a:ext cx="10308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Data Available for download: </a:t>
            </a:r>
            <a:r>
              <a:rPr lang="en-AU" dirty="0" err="1" smtClean="0">
                <a:solidFill>
                  <a:schemeClr val="bg1"/>
                </a:solidFill>
              </a:rPr>
              <a:t>Json</a:t>
            </a:r>
            <a:r>
              <a:rPr lang="en-AU" dirty="0" smtClean="0">
                <a:solidFill>
                  <a:schemeClr val="bg1"/>
                </a:solidFill>
              </a:rPr>
              <a:t> and tabular format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Acknowledgement &amp; Credits page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672" y="1014785"/>
            <a:ext cx="4344461" cy="421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17258" y="1236133"/>
            <a:ext cx="7846041" cy="3303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0307" y="2582334"/>
            <a:ext cx="5889566" cy="29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1B787A8-0D67-4B7E-9B48-86BD906AB6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F9CBE3F-79A8-4F8F-88D9-DAD03D0D28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311"/>
            <a:ext cx="1219200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 smtClean="0">
                <a:solidFill>
                  <a:schemeClr val="bg1"/>
                </a:solidFill>
              </a:rPr>
              <a:t>Challenges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4906ECB-C619-4E83-BD08-41F1B29C5401}"/>
              </a:ext>
            </a:extLst>
          </p:cNvPr>
          <p:cNvSpPr txBox="1"/>
          <p:nvPr/>
        </p:nvSpPr>
        <p:spPr>
          <a:xfrm>
            <a:off x="1681481" y="1395871"/>
            <a:ext cx="8442960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Technical Challenges: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schemeClr val="bg1"/>
              </a:solidFill>
              <a:effectLst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Heroku</a:t>
            </a:r>
            <a:r>
              <a:rPr lang="en-US" sz="1800" b="0" i="0" u="none" strike="noStrike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deployment: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Heroku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stopped support </a:t>
            </a:r>
            <a:r>
              <a:rPr lang="en-US" sz="1800" b="0" i="0" u="none" strike="noStrike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MongoDB</a:t>
            </a:r>
            <a:endParaRPr lang="en-US" sz="1800" b="0" i="0" u="none" strike="noStrike" dirty="0" smtClean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</a:rPr>
              <a:t>Page navigation using Flask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</a:rPr>
              <a:t>Find a suitable new JS library for the datasets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</a:rPr>
              <a:t>Find data with </a:t>
            </a:r>
            <a:r>
              <a:rPr lang="en-AU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Geojson</a:t>
            </a:r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</a:rPr>
              <a:t> format that can be used for Leaflet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AU" b="0" dirty="0" smtClean="0">
              <a:solidFill>
                <a:schemeClr val="bg1"/>
              </a:solidFill>
              <a:effectLst/>
            </a:endParaRPr>
          </a:p>
          <a:p>
            <a:pPr indent="-342900"/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</a:rPr>
              <a:t>Team Challenges:</a:t>
            </a:r>
          </a:p>
          <a:p>
            <a:pPr indent="-342900"/>
            <a:endParaRPr lang="en-AU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114300" indent="-457200">
              <a:buFont typeface="+mj-lt"/>
              <a:buAutoNum type="arabicPeriod"/>
            </a:pPr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</a:rPr>
              <a:t>A member got dropped off 2 days ago with no deliverables</a:t>
            </a:r>
          </a:p>
          <a:p>
            <a:pPr marL="114300" indent="-457200">
              <a:buFont typeface="+mj-lt"/>
              <a:buAutoNum type="arabicPeriod"/>
            </a:pPr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</a:rPr>
              <a:t>Communication &amp; availability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schemeClr val="bg1"/>
              </a:solidFill>
              <a:effectLst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AU" dirty="0"/>
          </a:p>
        </p:txBody>
      </p:sp>
    </p:spTree>
    <p:extLst>
      <p:ext uri="{BB962C8B-B14F-4D97-AF65-F5344CB8AC3E}">
        <p14:creationId xmlns=""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1B787A8-0D67-4B7E-9B48-86BD906AB6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F9CBE3F-79A8-4F8F-88D9-DAD03D0D28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leaflet</a:t>
            </a:r>
          </a:p>
        </p:txBody>
      </p:sp>
      <p:sp>
        <p:nvSpPr>
          <p:cNvPr id="12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66A68B3-C1EF-410D-9EB6-A236EBCDC19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4054" y="1026270"/>
            <a:ext cx="10500844" cy="45651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44054" y="5971376"/>
            <a:ext cx="10308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Leaflet to visualize net worth of billionaires on various </a:t>
            </a:r>
            <a:r>
              <a:rPr lang="en-US" dirty="0" err="1">
                <a:solidFill>
                  <a:schemeClr val="bg1"/>
                </a:solidFill>
              </a:rPr>
              <a:t>Mapbox</a:t>
            </a:r>
            <a:r>
              <a:rPr lang="en-US" dirty="0">
                <a:solidFill>
                  <a:schemeClr val="bg1"/>
                </a:solidFill>
              </a:rPr>
              <a:t> layers</a:t>
            </a:r>
          </a:p>
          <a:p>
            <a:r>
              <a:rPr lang="en-US" dirty="0">
                <a:solidFill>
                  <a:schemeClr val="bg1"/>
                </a:solidFill>
              </a:rPr>
              <a:t>Allow user to choose the layer and the way the data is displayed </a:t>
            </a:r>
          </a:p>
          <a:p>
            <a:r>
              <a:rPr lang="en-US" dirty="0">
                <a:solidFill>
                  <a:schemeClr val="bg1"/>
                </a:solidFill>
              </a:rPr>
              <a:t>Use markers with adjusted size and color for the value of the net worth 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1B787A8-0D67-4B7E-9B48-86BD906AB6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F9CBE3F-79A8-4F8F-88D9-DAD03D0D28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leaflet</a:t>
            </a:r>
          </a:p>
        </p:txBody>
      </p:sp>
      <p:sp>
        <p:nvSpPr>
          <p:cNvPr id="12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44054" y="5971376"/>
            <a:ext cx="10308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Satellite map</a:t>
            </a:r>
          </a:p>
          <a:p>
            <a:r>
              <a:rPr lang="en-US" dirty="0"/>
              <a:t>Net worth markers color: dark blue $150+, blue $150, green $100, yellow $50, gold $1-</a:t>
            </a:r>
          </a:p>
          <a:p>
            <a:r>
              <a:rPr lang="en-AU" dirty="0"/>
              <a:t>Markers size linked to the value of the net worth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1EE7774-4A95-4DE6-BAAF-43C01FEDC7B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5922" y="1026270"/>
            <a:ext cx="10437107" cy="46666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4498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C18241-03C7-4FB1-9BE7-21B67278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Leaflet - challenges and overcoming them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EB0F745-9490-469E-BFA7-E1466A1D9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data with GEOJSON format acceptable for Leaflet</a:t>
            </a:r>
          </a:p>
          <a:p>
            <a:r>
              <a:rPr lang="en-US" dirty="0"/>
              <a:t>Use python to transform data into GEOJSON</a:t>
            </a:r>
          </a:p>
          <a:p>
            <a:endParaRPr lang="en-US" dirty="0"/>
          </a:p>
          <a:p>
            <a:endParaRPr lang="en-US" dirty="0"/>
          </a:p>
          <a:p>
            <a:endParaRPr lang="en-AU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="" xmlns:a16="http://schemas.microsoft.com/office/drawing/2014/main" id="{647C7FF0-5965-4416-B9FA-1EF59CF54D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41" y="3027680"/>
            <a:ext cx="7413260" cy="32842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7181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1B787A8-0D67-4B7E-9B48-86BD906AB6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F9CBE3F-79A8-4F8F-88D9-DAD03D0D28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311"/>
            <a:ext cx="1219200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 smtClean="0">
                <a:solidFill>
                  <a:schemeClr val="bg1"/>
                </a:solidFill>
              </a:rPr>
              <a:t>LIVE app DEMONSTRATION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="" xmlns:a16="http://schemas.microsoft.com/office/drawing/2014/main" id="{3F672E71-4896-412C-9C70-888CBA0C2F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753" y="3931162"/>
            <a:ext cx="6347918" cy="2386669"/>
          </a:xfrm>
        </p:spPr>
        <p:txBody>
          <a:bodyPr anchor="ctr"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MEMBERS:</a:t>
            </a:r>
            <a:r>
              <a:rPr lang="en-US" sz="2600" dirty="0" smtClean="0">
                <a:solidFill>
                  <a:schemeClr val="bg1"/>
                </a:solidFill>
              </a:rPr>
              <a:t/>
            </a:r>
            <a:br>
              <a:rPr lang="en-US" sz="2600" dirty="0" smtClean="0">
                <a:solidFill>
                  <a:schemeClr val="bg1"/>
                </a:solidFill>
              </a:rPr>
            </a:br>
            <a:r>
              <a:rPr lang="en-US" sz="2600" dirty="0" smtClean="0">
                <a:solidFill>
                  <a:schemeClr val="bg1"/>
                </a:solidFill>
              </a:rPr>
              <a:t>Anh </a:t>
            </a:r>
            <a:r>
              <a:rPr lang="en-US" sz="2600" dirty="0" err="1" smtClean="0">
                <a:solidFill>
                  <a:schemeClr val="bg1"/>
                </a:solidFill>
              </a:rPr>
              <a:t>huong</a:t>
            </a:r>
            <a:r>
              <a:rPr lang="en-US" sz="2600" dirty="0" smtClean="0">
                <a:solidFill>
                  <a:schemeClr val="bg1"/>
                </a:solidFill>
              </a:rPr>
              <a:t/>
            </a:r>
            <a:br>
              <a:rPr lang="en-US" sz="26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DANIELA CORNEA</a:t>
            </a:r>
            <a:r>
              <a:rPr lang="en-US" sz="2600" dirty="0">
                <a:solidFill>
                  <a:schemeClr val="bg1"/>
                </a:solidFill>
              </a:rPr>
              <a:t/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MINO PERIC</a:t>
            </a:r>
            <a:endParaRPr lang="en-AU" sz="2600" dirty="0">
              <a:solidFill>
                <a:schemeClr val="bg1"/>
              </a:solidFill>
            </a:endParaRPr>
          </a:p>
        </p:txBody>
      </p:sp>
      <p:sp>
        <p:nvSpPr>
          <p:cNvPr id="2053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41367" y="1059736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ABF0489-25EE-4C46-8148-F8F3F4354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1759690" y="906928"/>
            <a:ext cx="4167963" cy="2344479"/>
          </a:xfrm>
          <a:prstGeom prst="rect">
            <a:avLst/>
          </a:prstGeom>
        </p:spPr>
      </p:pic>
      <p:pic>
        <p:nvPicPr>
          <p:cNvPr id="2050" name="Picture 2" descr="Real Time Billionaires">
            <a:extLst>
              <a:ext uri="{FF2B5EF4-FFF2-40B4-BE49-F238E27FC236}">
                <a16:creationId xmlns="" xmlns:a16="http://schemas.microsoft.com/office/drawing/2014/main" id="{90AAE523-C0D7-4527-8FC0-E11A307D1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0253" y="906929"/>
            <a:ext cx="4167963" cy="23444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915814" y="248293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352738" y="3556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174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="" xmlns:a16="http://schemas.microsoft.com/office/drawing/2014/main" id="{5C05CAAB-DBA2-4548-AD5F-01BB97FBB2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Rectangle 91">
            <a:extLst>
              <a:ext uri="{FF2B5EF4-FFF2-40B4-BE49-F238E27FC236}">
                <a16:creationId xmlns="" xmlns:a16="http://schemas.microsoft.com/office/drawing/2014/main" id="{327D73B4-9F5C-4A64-A179-51B9500CB8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2182" y="501137"/>
            <a:ext cx="4195674" cy="15702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Scope and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BD368A3-9F36-43DB-AD45-F01F9F26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119" y="2037508"/>
            <a:ext cx="4909798" cy="443441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b="1" dirty="0"/>
          </a:p>
          <a:p>
            <a:r>
              <a:rPr lang="en-US" sz="2000" b="1" dirty="0"/>
              <a:t>Scope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Analyze and visualize world’s billionaires' data</a:t>
            </a:r>
          </a:p>
          <a:p>
            <a:endParaRPr lang="en-US" sz="2000" dirty="0"/>
          </a:p>
          <a:p>
            <a:r>
              <a:rPr lang="en-US" sz="2000" b="1" dirty="0"/>
              <a:t>Tools and Methods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Flask/API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HTML/CSS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JavaScript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SQL/MongoDB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D3, Leaflet, </a:t>
            </a:r>
            <a:r>
              <a:rPr lang="en-US" sz="2000" dirty="0" smtClean="0"/>
              <a:t>Dimple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b="1" dirty="0"/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C1F06963-6374-4B48-844F-071A9BAAAE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Graphic 11">
            <a:extLst>
              <a:ext uri="{FF2B5EF4-FFF2-40B4-BE49-F238E27FC236}">
                <a16:creationId xmlns="" xmlns:a16="http://schemas.microsoft.com/office/drawing/2014/main" id="{6CB927A4-E432-4310-9CD5-E89FF506317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12">
            <a:extLst>
              <a:ext uri="{FF2B5EF4-FFF2-40B4-BE49-F238E27FC236}">
                <a16:creationId xmlns="" xmlns:a16="http://schemas.microsoft.com/office/drawing/2014/main" id="{1453BF6C-B012-48B7-B4E8-6D7AC7C27D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7" name="Picture 2" descr="A group of people posing for a photo&#10;&#10;Description automatically generated">
            <a:extLst>
              <a:ext uri="{FF2B5EF4-FFF2-40B4-BE49-F238E27FC236}">
                <a16:creationId xmlns="" xmlns:a16="http://schemas.microsoft.com/office/drawing/2014/main" id="{637CDE52-AC24-4B10-81F6-E65A459CD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-4" b="12458"/>
          <a:stretch/>
        </p:blipFill>
        <p:spPr bwMode="auto">
          <a:xfrm>
            <a:off x="1217770" y="2296412"/>
            <a:ext cx="3952579" cy="22576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Graphic 10">
            <a:extLst>
              <a:ext uri="{FF2B5EF4-FFF2-40B4-BE49-F238E27FC236}">
                <a16:creationId xmlns="" xmlns:a16="http://schemas.microsoft.com/office/drawing/2014/main" id="{E3020543-B24B-4EC4-8FFC-8DD88EEA91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="" xmlns:a16="http://schemas.microsoft.com/office/drawing/2014/main" id="{C49DA8F6-BCC1-4447-B54C-57856834B9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4721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="" xmlns:a16="http://schemas.microsoft.com/office/drawing/2014/main" id="{3F672E71-4896-412C-9C70-888CBA0C2F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820" y="322273"/>
            <a:ext cx="6347918" cy="1163036"/>
          </a:xfrm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MAIN Datasets</a:t>
            </a:r>
            <a:endParaRPr lang="en-AU" sz="2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BD368A3-9F36-43DB-AD45-F01F9F26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0536" y="2516026"/>
            <a:ext cx="9327384" cy="3650985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AU" sz="2000" dirty="0">
                <a:solidFill>
                  <a:schemeClr val="bg1"/>
                </a:solidFill>
              </a:rPr>
              <a:t/>
            </a:r>
            <a:br>
              <a:rPr lang="en-AU" sz="2000" dirty="0">
                <a:solidFill>
                  <a:schemeClr val="bg1"/>
                </a:solidFill>
              </a:rPr>
            </a:br>
            <a:endParaRPr lang="en-AU" sz="2000" b="1" dirty="0">
              <a:solidFill>
                <a:schemeClr val="bg1"/>
              </a:solidFill>
            </a:endParaRPr>
          </a:p>
        </p:txBody>
      </p:sp>
      <p:sp>
        <p:nvSpPr>
          <p:cNvPr id="2053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41367" y="1059736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915814" y="248293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352738" y="3556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4906ECB-C619-4E83-BD08-41F1B29C5401}"/>
              </a:ext>
            </a:extLst>
          </p:cNvPr>
          <p:cNvSpPr txBox="1"/>
          <p:nvPr/>
        </p:nvSpPr>
        <p:spPr>
          <a:xfrm>
            <a:off x="911014" y="1395871"/>
            <a:ext cx="84429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Forbes Billionaires of 2021 – Version 1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https://www.kaggle.com/roysouravcu/forbes-billionaires-of-2021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schemeClr val="bg1"/>
                </a:solidFill>
                <a:effectLst/>
              </a:rPr>
              <a:t/>
            </a: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Forbes Billionaires of 2021 – Version 2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https://www.kaggle.com/alexanderbader/forbes-billionaires-2021-30/version/3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schemeClr val="bg1"/>
                </a:solidFill>
                <a:effectLst/>
              </a:rPr>
              <a:t/>
            </a: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Forbes Real-time Billionaires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800" b="0" i="0" u="sng" strike="noStrike" dirty="0" smtClean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www.forbes.com/real-time-billionaires</a:t>
            </a:r>
            <a:endParaRPr lang="en-US" b="0" dirty="0">
              <a:effectLst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AU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6ACD1024-8404-46E5-993F-662515C3E560}"/>
              </a:ext>
            </a:extLst>
          </p:cNvPr>
          <p:cNvSpPr txBox="1">
            <a:spLocks/>
          </p:cNvSpPr>
          <p:nvPr/>
        </p:nvSpPr>
        <p:spPr>
          <a:xfrm>
            <a:off x="966086" y="4073006"/>
            <a:ext cx="6347918" cy="1163036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9144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reflection blurRad="12700" stA="34000" endA="740" endPos="53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Project Proposal &amp; Schedule</a:t>
            </a:r>
            <a:endParaRPr kumimoji="0" lang="en-AU" sz="26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>
                <a:reflection blurRad="12700" stA="34000" endA="740" endPos="53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4906ECB-C619-4E83-BD08-41F1B29C5401}"/>
              </a:ext>
            </a:extLst>
          </p:cNvPr>
          <p:cNvSpPr txBox="1"/>
          <p:nvPr/>
        </p:nvSpPr>
        <p:spPr>
          <a:xfrm>
            <a:off x="970280" y="5146604"/>
            <a:ext cx="8442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 smtClean="0">
                <a:effectLst/>
                <a:latin typeface="Arial" panose="020B0604020202020204" pitchFamily="34" charset="0"/>
                <a:hlinkClick r:id="rId5"/>
              </a:rPr>
              <a:t>https://docs.google.com/document/d/1JCnSdtQzhU7XK9pdG8AwAn8fc7UkFT1tGiuKjaySkRw/edit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AU" dirty="0"/>
          </a:p>
        </p:txBody>
      </p:sp>
    </p:spTree>
    <p:extLst>
      <p:ext uri="{BB962C8B-B14F-4D97-AF65-F5344CB8AC3E}">
        <p14:creationId xmlns="" xmlns:p14="http://schemas.microsoft.com/office/powerpoint/2010/main" val="336418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1B787A8-0D67-4B7E-9B48-86BD906AB6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F9CBE3F-79A8-4F8F-88D9-DAD03D0D28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 smtClean="0">
                <a:solidFill>
                  <a:schemeClr val="bg1"/>
                </a:solidFill>
              </a:rPr>
              <a:t>High level design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69454" y="5861310"/>
            <a:ext cx="10308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Conceptually design: - the end view of the product</a:t>
            </a:r>
          </a:p>
          <a:p>
            <a:pPr>
              <a:buFont typeface="Arial" pitchFamily="34" charset="0"/>
              <a:buChar char="•"/>
            </a:pPr>
            <a:r>
              <a:rPr lang="en-AU" dirty="0" smtClean="0">
                <a:solidFill>
                  <a:schemeClr val="bg1"/>
                </a:solidFill>
              </a:rPr>
              <a:t> scalable solution,  how each component of the app should look like</a:t>
            </a:r>
          </a:p>
          <a:p>
            <a:pPr>
              <a:buFont typeface="Arial" pitchFamily="34" charset="0"/>
              <a:buChar char="•"/>
            </a:pPr>
            <a:r>
              <a:rPr lang="en-AU" dirty="0" smtClean="0">
                <a:solidFill>
                  <a:schemeClr val="bg1"/>
                </a:solidFill>
              </a:rPr>
              <a:t> techniques apply on each component with work allocation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882" y="2209799"/>
            <a:ext cx="3833651" cy="2655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7884" y="2938463"/>
            <a:ext cx="3661716" cy="2590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1" y="1351492"/>
            <a:ext cx="3780196" cy="267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1B787A8-0D67-4B7E-9B48-86BD906AB6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F9CBE3F-79A8-4F8F-88D9-DAD03D0D28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 smtClean="0">
                <a:solidFill>
                  <a:schemeClr val="bg1"/>
                </a:solidFill>
              </a:rPr>
              <a:t>APP development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4906ECB-C619-4E83-BD08-41F1B29C5401}"/>
              </a:ext>
            </a:extLst>
          </p:cNvPr>
          <p:cNvSpPr txBox="1"/>
          <p:nvPr/>
        </p:nvSpPr>
        <p:spPr>
          <a:xfrm>
            <a:off x="1681481" y="1395871"/>
            <a:ext cx="84429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AU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 Data extract, cleanse, transform and load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AU" sz="20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AU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 Design, coding &amp; test individual components 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AU" sz="20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AU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 Merge: codes, components and perform end-to-end testing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AU" sz="20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AU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 Deploy codes</a:t>
            </a:r>
          </a:p>
        </p:txBody>
      </p:sp>
    </p:spTree>
    <p:extLst>
      <p:ext uri="{BB962C8B-B14F-4D97-AF65-F5344CB8AC3E}">
        <p14:creationId xmlns=""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1B787A8-0D67-4B7E-9B48-86BD906AB6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F9CBE3F-79A8-4F8F-88D9-DAD03D0D28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 smtClean="0">
                <a:solidFill>
                  <a:schemeClr val="bg1"/>
                </a:solidFill>
              </a:rPr>
              <a:t>Billionaires APP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5205" y="1004887"/>
            <a:ext cx="5900393" cy="478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1B787A8-0D67-4B7E-9B48-86BD906AB6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F9CBE3F-79A8-4F8F-88D9-DAD03D0D28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69454" y="5861310"/>
            <a:ext cx="103084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scraping from Forbes (in real-time) using: Python, Flask API, </a:t>
            </a:r>
            <a:r>
              <a:rPr lang="en-US" dirty="0" err="1" smtClean="0">
                <a:solidFill>
                  <a:schemeClr val="bg1"/>
                </a:solidFill>
              </a:rPr>
              <a:t>MongoDB</a:t>
            </a:r>
            <a:r>
              <a:rPr lang="en-US" dirty="0" smtClean="0">
                <a:solidFill>
                  <a:schemeClr val="bg1"/>
                </a:solidFill>
              </a:rPr>
              <a:t>, JS, HTML, CSS. 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User interaction: Scraping button, zooming, sorting data in column: Rank, Name, Industries and Country, keyword search (on any column). Top Navigation bar to navigate around the app.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0068" y="0"/>
            <a:ext cx="7180986" cy="582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Oval 12"/>
          <p:cNvSpPr/>
          <p:nvPr/>
        </p:nvSpPr>
        <p:spPr>
          <a:xfrm>
            <a:off x="3708400" y="0"/>
            <a:ext cx="5071532" cy="677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="" xmlns:a16="http://schemas.microsoft.com/office/drawing/2014/main" id="{6ACD1024-8404-46E5-993F-662515C3E560}"/>
              </a:ext>
            </a:extLst>
          </p:cNvPr>
          <p:cNvSpPr txBox="1">
            <a:spLocks/>
          </p:cNvSpPr>
          <p:nvPr/>
        </p:nvSpPr>
        <p:spPr>
          <a:xfrm>
            <a:off x="127000" y="220132"/>
            <a:ext cx="2650068" cy="824909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9144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reflection blurRad="12700" stA="34000" endA="740" endPos="53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Landing Page</a:t>
            </a:r>
            <a:endParaRPr kumimoji="0" lang="en-AU" sz="26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>
                <a:reflection blurRad="12700" stA="34000" endA="740" endPos="53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71356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1B787A8-0D67-4B7E-9B48-86BD906AB6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F9CBE3F-79A8-4F8F-88D9-DAD03D0D28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 smtClean="0">
                <a:solidFill>
                  <a:schemeClr val="bg1"/>
                </a:solidFill>
              </a:rPr>
              <a:t>Visualisation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184" y="914400"/>
            <a:ext cx="2927924" cy="219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5847" y="1427692"/>
            <a:ext cx="6586153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5379" y="1446213"/>
            <a:ext cx="5617992" cy="277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6505" y="2813051"/>
            <a:ext cx="5664609" cy="2715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8995" y="3256492"/>
            <a:ext cx="6840734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61075" y="2692399"/>
            <a:ext cx="6543549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</TotalTime>
  <Words>356</Words>
  <Application>Microsoft Office PowerPoint</Application>
  <PresentationFormat>Custom</PresentationFormat>
  <Paragraphs>76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Metro</vt:lpstr>
      <vt:lpstr> WORLD’S Billionaires  </vt:lpstr>
      <vt:lpstr>MEMBERS: Anh huong DANIELA CORNEA MINO PERIC</vt:lpstr>
      <vt:lpstr> Scope and methods</vt:lpstr>
      <vt:lpstr>MAIN Datasets</vt:lpstr>
      <vt:lpstr>High level design</vt:lpstr>
      <vt:lpstr>APP development</vt:lpstr>
      <vt:lpstr>Billionaires APP</vt:lpstr>
      <vt:lpstr>Slide 8</vt:lpstr>
      <vt:lpstr>Visualisation</vt:lpstr>
      <vt:lpstr>USABILITY &amp; ACKNOWLEDGEMENT</vt:lpstr>
      <vt:lpstr>Challenges</vt:lpstr>
      <vt:lpstr>leaflet</vt:lpstr>
      <vt:lpstr>leaflet</vt:lpstr>
      <vt:lpstr>Leaflet - challenges and overcoming them</vt:lpstr>
      <vt:lpstr>LIVE app DEMONSTRATION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Daniela Cornea</dc:creator>
  <cp:lastModifiedBy>Anh Huong</cp:lastModifiedBy>
  <cp:revision>42</cp:revision>
  <dcterms:created xsi:type="dcterms:W3CDTF">2022-03-22T03:34:47Z</dcterms:created>
  <dcterms:modified xsi:type="dcterms:W3CDTF">2022-03-24T01:56:05Z</dcterms:modified>
</cp:coreProperties>
</file>